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  <p:embeddedFont>
      <p:font typeface="Maven Pro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MavenPro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495e4a3835_1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495e4a3835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¿Quién es el público o comunidad objetivo del proyecto y qué les</a:t>
            </a:r>
            <a:b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aportará su desarrollo?</a:t>
            </a:r>
            <a:b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</a:b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460f9661b3_0_6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460f9661b3_0_6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●"/>
            </a:pPr>
            <a:r>
              <a:rPr lang="es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¿Se aporta ya parte de los desarrollos al comenzar la competición? </a:t>
            </a:r>
            <a:endParaRPr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unito"/>
              <a:buChar char="●"/>
            </a:pPr>
            <a:r>
              <a:rPr lang="es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¿Sobre qué se trabajará durante el Hackathon?</a:t>
            </a:r>
            <a:endParaRPr sz="18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c6f980f91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c6f980f9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c6f980f91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c6f980f9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495e4a3835_1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495e4a3835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c6f980f91_0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c6f980f9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c6f980f91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c6f980f9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c6f980f91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c6f980f9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95e4a3835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95e4a383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b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</a:b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495e4a3835_1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495e4a3835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60f9661b3_0_6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60f9661b3_0_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s"/>
              <a:t>ANIDS= Anomaly-Based Network Intrusion Detection System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95e4a3835_1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95e4a3835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Por qué unsupervised? Porque no tenemos ni idea de lo que nos vamos a encontrar, e intentar etiquetar o clasificar comportamientos que no existen todavía es un desafío de resolución muy compleja y CARA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Es </a:t>
            </a: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más</a:t>
            </a: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sencillo detectar variaciones en el comportamiento actual.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</a:pPr>
            <a:r>
              <a:t/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460f9661b3_0_64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460f9661b3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3884750" y="1014400"/>
            <a:ext cx="4723800" cy="173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0"/>
              <a:t>IoT Vigilant</a:t>
            </a:r>
            <a:endParaRPr sz="9000"/>
          </a:p>
        </p:txBody>
      </p:sp>
      <p:pic>
        <p:nvPicPr>
          <p:cNvPr id="278" name="Google Shape;278;p13"/>
          <p:cNvPicPr preferRelativeResize="0"/>
          <p:nvPr/>
        </p:nvPicPr>
        <p:blipFill rotWithShape="1">
          <a:blip r:embed="rId3">
            <a:alphaModFix/>
          </a:blip>
          <a:srcRect b="22844" l="25395" r="49110" t="29304"/>
          <a:stretch/>
        </p:blipFill>
        <p:spPr>
          <a:xfrm>
            <a:off x="671250" y="711125"/>
            <a:ext cx="2307700" cy="203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13"/>
          <p:cNvPicPr preferRelativeResize="0"/>
          <p:nvPr/>
        </p:nvPicPr>
        <p:blipFill rotWithShape="1">
          <a:blip r:embed="rId4">
            <a:alphaModFix/>
          </a:blip>
          <a:srcRect b="10208" l="27915" r="27675" t="10652"/>
          <a:stretch/>
        </p:blipFill>
        <p:spPr>
          <a:xfrm>
            <a:off x="5794505" y="3495050"/>
            <a:ext cx="1268700" cy="1271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80" name="Google Shape;280;p13"/>
          <p:cNvSpPr txBox="1"/>
          <p:nvPr/>
        </p:nvSpPr>
        <p:spPr>
          <a:xfrm>
            <a:off x="1331100" y="3696650"/>
            <a:ext cx="44634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Hackathon Cybercamp</a:t>
            </a:r>
            <a:endParaRPr b="1" sz="28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" sz="1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Málaga 2018</a:t>
            </a:r>
            <a:endParaRPr sz="1800"/>
          </a:p>
        </p:txBody>
      </p:sp>
      <p:pic>
        <p:nvPicPr>
          <p:cNvPr id="281" name="Google Shape;281;p13"/>
          <p:cNvPicPr preferRelativeResize="0"/>
          <p:nvPr/>
        </p:nvPicPr>
        <p:blipFill rotWithShape="1">
          <a:blip r:embed="rId5">
            <a:alphaModFix/>
          </a:blip>
          <a:srcRect b="20835" l="0" r="0" t="0"/>
          <a:stretch/>
        </p:blipFill>
        <p:spPr>
          <a:xfrm>
            <a:off x="1799250" y="1934300"/>
            <a:ext cx="1107375" cy="124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2150" y="2698800"/>
            <a:ext cx="2444700" cy="24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2"/>
          <p:cNvSpPr txBox="1"/>
          <p:nvPr>
            <p:ph type="title"/>
          </p:nvPr>
        </p:nvSpPr>
        <p:spPr>
          <a:xfrm>
            <a:off x="287175" y="1509525"/>
            <a:ext cx="4045200" cy="12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Target</a:t>
            </a:r>
            <a:endParaRPr/>
          </a:p>
        </p:txBody>
      </p:sp>
      <p:sp>
        <p:nvSpPr>
          <p:cNvPr id="362" name="Google Shape;362;p22"/>
          <p:cNvSpPr txBox="1"/>
          <p:nvPr>
            <p:ph idx="2" type="body"/>
          </p:nvPr>
        </p:nvSpPr>
        <p:spPr>
          <a:xfrm>
            <a:off x="2117875" y="636450"/>
            <a:ext cx="3906900" cy="3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Este proyecto está orientado para su uso en redes empresariales o de gran tamaño en las que existan multitud de dispositivos IoT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El proyecto busca ser capaz de combinarse con las soluciones basadas en firmas para lograr una</a:t>
            </a:r>
            <a:r>
              <a:rPr b="1" lang="es"/>
              <a:t> defensa homogénea</a:t>
            </a:r>
            <a:r>
              <a:rPr lang="es"/>
              <a:t>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No obstante, se enfoca de tal manera que cualquiera pueda desplegarse su propia instancia en local y defender su casa o PYME.</a:t>
            </a:r>
            <a:endParaRPr/>
          </a:p>
        </p:txBody>
      </p:sp>
      <p:pic>
        <p:nvPicPr>
          <p:cNvPr id="363" name="Google Shape;36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9125" y="370350"/>
            <a:ext cx="2165626" cy="16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Planteamiento del desarrollo</a:t>
            </a:r>
            <a:endParaRPr/>
          </a:p>
        </p:txBody>
      </p:sp>
      <p:sp>
        <p:nvSpPr>
          <p:cNvPr id="369" name="Google Shape;369;p23"/>
          <p:cNvSpPr txBox="1"/>
          <p:nvPr>
            <p:ph idx="1" type="body"/>
          </p:nvPr>
        </p:nvSpPr>
        <p:spPr>
          <a:xfrm>
            <a:off x="1303800" y="1990050"/>
            <a:ext cx="39810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Comenzamos desde cero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Research: Búsqueda del algoritmo de ML más adecuado.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Desarrollo e integración de los diferentes módulos</a:t>
            </a:r>
            <a:endParaRPr sz="1800"/>
          </a:p>
          <a:p>
            <a:pPr indent="0" lvl="0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70" name="Google Shape;3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8475" y="1597875"/>
            <a:ext cx="3094100" cy="21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Funcionalidades</a:t>
            </a:r>
            <a:endParaRPr/>
          </a:p>
        </p:txBody>
      </p:sp>
      <p:sp>
        <p:nvSpPr>
          <p:cNvPr id="376" name="Google Shape;376;p24"/>
          <p:cNvSpPr txBox="1"/>
          <p:nvPr>
            <p:ph idx="1" type="body"/>
          </p:nvPr>
        </p:nvSpPr>
        <p:spPr>
          <a:xfrm>
            <a:off x="1243275" y="1597875"/>
            <a:ext cx="7030500" cy="28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Detección y alerta de comportamiento asociado a </a:t>
            </a:r>
            <a:r>
              <a:rPr b="1" lang="es" sz="1800"/>
              <a:t>intrusiones</a:t>
            </a:r>
            <a:r>
              <a:rPr lang="es" sz="1800"/>
              <a:t>:</a:t>
            </a:r>
            <a:endParaRPr sz="1800"/>
          </a:p>
          <a:p>
            <a:pPr indent="-314325" lvl="1" marL="914400" rtl="0" algn="l">
              <a:spcBef>
                <a:spcPts val="0"/>
              </a:spcBef>
              <a:spcAft>
                <a:spcPts val="0"/>
              </a:spcAft>
              <a:buSzPts val="1350"/>
              <a:buChar char="○"/>
            </a:pPr>
            <a:r>
              <a:rPr lang="es" sz="1350">
                <a:solidFill>
                  <a:srgbClr val="3A4145"/>
                </a:solidFill>
              </a:rPr>
              <a:t>Dispositivos </a:t>
            </a:r>
            <a:r>
              <a:rPr lang="es" sz="1350">
                <a:solidFill>
                  <a:srgbClr val="3A4145"/>
                </a:solidFill>
              </a:rPr>
              <a:t>siendo atacados</a:t>
            </a:r>
            <a:endParaRPr sz="1350">
              <a:solidFill>
                <a:srgbClr val="3A4145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s" sz="1200">
                <a:solidFill>
                  <a:srgbClr val="3A4145"/>
                </a:solidFill>
              </a:rPr>
              <a:t>Escaneos</a:t>
            </a:r>
            <a:r>
              <a:rPr lang="es" sz="1200">
                <a:solidFill>
                  <a:srgbClr val="3A4145"/>
                </a:solidFill>
              </a:rPr>
              <a:t> de puertos</a:t>
            </a:r>
            <a:endParaRPr sz="1200">
              <a:solidFill>
                <a:srgbClr val="3A4145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s" sz="1200">
                <a:solidFill>
                  <a:srgbClr val="3A4145"/>
                </a:solidFill>
              </a:rPr>
              <a:t>Ataques de denegación de servicio</a:t>
            </a:r>
            <a:endParaRPr sz="1200">
              <a:solidFill>
                <a:srgbClr val="3A4145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rgbClr val="3A4145"/>
              </a:buClr>
              <a:buSzPts val="1200"/>
              <a:buChar char="■"/>
            </a:pPr>
            <a:r>
              <a:rPr lang="es" sz="1200">
                <a:solidFill>
                  <a:srgbClr val="3A4145"/>
                </a:solidFill>
              </a:rPr>
              <a:t>...</a:t>
            </a:r>
            <a:endParaRPr sz="1200">
              <a:solidFill>
                <a:srgbClr val="3A4145"/>
              </a:solidFill>
            </a:endParaRPr>
          </a:p>
          <a:p>
            <a:pPr indent="-314325" lvl="1" marL="914400" rtl="0" algn="l">
              <a:spcBef>
                <a:spcPts val="0"/>
              </a:spcBef>
              <a:spcAft>
                <a:spcPts val="0"/>
              </a:spcAft>
              <a:buClr>
                <a:srgbClr val="3A4145"/>
              </a:buClr>
              <a:buSzPts val="1350"/>
              <a:buChar char="○"/>
            </a:pPr>
            <a:r>
              <a:rPr lang="es" sz="1350">
                <a:solidFill>
                  <a:srgbClr val="3A4145"/>
                </a:solidFill>
              </a:rPr>
              <a:t>Dispositivos usándose para atacar</a:t>
            </a:r>
            <a:endParaRPr sz="1350">
              <a:solidFill>
                <a:srgbClr val="3A4145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rgbClr val="3A4145"/>
              </a:buClr>
              <a:buSzPts val="1200"/>
              <a:buChar char="■"/>
            </a:pPr>
            <a:r>
              <a:rPr lang="es" sz="1200">
                <a:solidFill>
                  <a:srgbClr val="3A4145"/>
                </a:solidFill>
              </a:rPr>
              <a:t>Conectados a botnets o usándose como spammers</a:t>
            </a:r>
            <a:endParaRPr sz="1200">
              <a:solidFill>
                <a:srgbClr val="3A4145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rgbClr val="3A4145"/>
              </a:buClr>
              <a:buSzPts val="1200"/>
              <a:buChar char="■"/>
            </a:pPr>
            <a:r>
              <a:rPr lang="es" sz="1200">
                <a:solidFill>
                  <a:srgbClr val="3A4145"/>
                </a:solidFill>
              </a:rPr>
              <a:t>Exfiltración de datos via red (Túneles DNS, etc.)</a:t>
            </a:r>
            <a:endParaRPr sz="1200">
              <a:solidFill>
                <a:srgbClr val="3A4145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rgbClr val="3A4145"/>
              </a:buClr>
              <a:buSzPts val="1200"/>
              <a:buChar char="■"/>
            </a:pPr>
            <a:r>
              <a:rPr lang="es" sz="1200">
                <a:solidFill>
                  <a:srgbClr val="3A4145"/>
                </a:solidFill>
              </a:rPr>
              <a:t>...</a:t>
            </a:r>
            <a:endParaRPr sz="1200">
              <a:solidFill>
                <a:srgbClr val="3A4145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A4145"/>
              </a:buClr>
              <a:buSzPts val="1800"/>
              <a:buChar char="●"/>
            </a:pPr>
            <a:r>
              <a:rPr lang="es" sz="1800">
                <a:solidFill>
                  <a:srgbClr val="3A4145"/>
                </a:solidFill>
              </a:rPr>
              <a:t>De manera indirecta, obtenemos </a:t>
            </a:r>
            <a:r>
              <a:rPr b="1" lang="es" sz="1800">
                <a:solidFill>
                  <a:srgbClr val="3A4145"/>
                </a:solidFill>
              </a:rPr>
              <a:t>visibilidad </a:t>
            </a:r>
            <a:r>
              <a:rPr lang="es" sz="1800">
                <a:solidFill>
                  <a:srgbClr val="3A4145"/>
                </a:solidFill>
              </a:rPr>
              <a:t>sobre la red:</a:t>
            </a:r>
            <a:endParaRPr sz="1800">
              <a:solidFill>
                <a:srgbClr val="3A4145"/>
              </a:solidFill>
            </a:endParaRPr>
          </a:p>
          <a:p>
            <a:pPr indent="-314325" lvl="1" marL="914400" rtl="0" algn="l">
              <a:spcBef>
                <a:spcPts val="0"/>
              </a:spcBef>
              <a:spcAft>
                <a:spcPts val="0"/>
              </a:spcAft>
              <a:buClr>
                <a:srgbClr val="3A4145"/>
              </a:buClr>
              <a:buSzPts val="1350"/>
              <a:buChar char="○"/>
            </a:pPr>
            <a:r>
              <a:rPr lang="es" sz="1350">
                <a:solidFill>
                  <a:srgbClr val="3A4145"/>
                </a:solidFill>
              </a:rPr>
              <a:t>Dispositivos nuevos, desaparecidos, actualizándose</a:t>
            </a:r>
            <a:endParaRPr sz="1350">
              <a:solidFill>
                <a:srgbClr val="3A414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5"/>
          <p:cNvSpPr txBox="1"/>
          <p:nvPr>
            <p:ph type="title"/>
          </p:nvPr>
        </p:nvSpPr>
        <p:spPr>
          <a:xfrm>
            <a:off x="75700" y="3502825"/>
            <a:ext cx="46206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0"/>
              <a:t>Gracias</a:t>
            </a:r>
            <a:endParaRPr/>
          </a:p>
        </p:txBody>
      </p:sp>
      <p:sp>
        <p:nvSpPr>
          <p:cNvPr id="382" name="Google Shape;382;p25"/>
          <p:cNvSpPr txBox="1"/>
          <p:nvPr/>
        </p:nvSpPr>
        <p:spPr>
          <a:xfrm>
            <a:off x="3082138" y="889500"/>
            <a:ext cx="2566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6"/>
          <p:cNvSpPr txBox="1"/>
          <p:nvPr>
            <p:ph type="title"/>
          </p:nvPr>
        </p:nvSpPr>
        <p:spPr>
          <a:xfrm>
            <a:off x="75700" y="3502825"/>
            <a:ext cx="77319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0"/>
              <a:t>Y al turrón!</a:t>
            </a:r>
            <a:endParaRPr/>
          </a:p>
        </p:txBody>
      </p:sp>
      <p:pic>
        <p:nvPicPr>
          <p:cNvPr id="388" name="Google Shape;3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2550" y="674375"/>
            <a:ext cx="5685379" cy="3198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4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Equipo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14"/>
          <p:cNvSpPr txBox="1"/>
          <p:nvPr>
            <p:ph idx="4294967295" type="body"/>
          </p:nvPr>
        </p:nvSpPr>
        <p:spPr>
          <a:xfrm>
            <a:off x="505950" y="3108900"/>
            <a:ext cx="15696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>
                <a:solidFill>
                  <a:schemeClr val="dk1"/>
                </a:solidFill>
              </a:rPr>
              <a:t>Victor Hugo García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289" name="Google Shape;289;p14"/>
          <p:cNvCxnSpPr/>
          <p:nvPr/>
        </p:nvCxnSpPr>
        <p:spPr>
          <a:xfrm>
            <a:off x="1118175" y="3858844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0" name="Google Shape;290;p14"/>
          <p:cNvSpPr txBox="1"/>
          <p:nvPr>
            <p:ph idx="4294967295" type="body"/>
          </p:nvPr>
        </p:nvSpPr>
        <p:spPr>
          <a:xfrm>
            <a:off x="2824825" y="3108900"/>
            <a:ext cx="15195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>
                <a:solidFill>
                  <a:schemeClr val="dk1"/>
                </a:solidFill>
              </a:rPr>
              <a:t>Carlos Polop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291" name="Google Shape;291;p14"/>
          <p:cNvCxnSpPr/>
          <p:nvPr/>
        </p:nvCxnSpPr>
        <p:spPr>
          <a:xfrm>
            <a:off x="3327800" y="3858844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2" name="Google Shape;292;p14"/>
          <p:cNvSpPr txBox="1"/>
          <p:nvPr>
            <p:ph idx="4294967295" type="body"/>
          </p:nvPr>
        </p:nvSpPr>
        <p:spPr>
          <a:xfrm>
            <a:off x="458418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>
                <a:solidFill>
                  <a:schemeClr val="dk1"/>
                </a:solidFill>
              </a:rPr>
              <a:t>Guillermo Barrenechea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293" name="Google Shape;293;p14"/>
          <p:cNvCxnSpPr/>
          <p:nvPr/>
        </p:nvCxnSpPr>
        <p:spPr>
          <a:xfrm>
            <a:off x="5554075" y="3858844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4" name="Google Shape;294;p14"/>
          <p:cNvSpPr txBox="1"/>
          <p:nvPr>
            <p:ph idx="4294967295" type="body"/>
          </p:nvPr>
        </p:nvSpPr>
        <p:spPr>
          <a:xfrm>
            <a:off x="6793801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>
                <a:solidFill>
                  <a:schemeClr val="dk1"/>
                </a:solidFill>
              </a:rPr>
              <a:t>David Ramírez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295" name="Google Shape;295;p14"/>
          <p:cNvCxnSpPr/>
          <p:nvPr/>
        </p:nvCxnSpPr>
        <p:spPr>
          <a:xfrm>
            <a:off x="7747050" y="3858844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96" name="Google Shape;2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075" y="1497475"/>
            <a:ext cx="1569700" cy="156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14"/>
          <p:cNvPicPr preferRelativeResize="0"/>
          <p:nvPr/>
        </p:nvPicPr>
        <p:blipFill rotWithShape="1">
          <a:blip r:embed="rId4">
            <a:alphaModFix/>
          </a:blip>
          <a:srcRect b="45931" l="0" r="0" t="5195"/>
          <a:stretch/>
        </p:blipFill>
        <p:spPr>
          <a:xfrm>
            <a:off x="2824825" y="1538921"/>
            <a:ext cx="1519499" cy="152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8025" y="1538900"/>
            <a:ext cx="1569700" cy="156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4"/>
          <p:cNvPicPr preferRelativeResize="0"/>
          <p:nvPr/>
        </p:nvPicPr>
        <p:blipFill rotWithShape="1">
          <a:blip r:embed="rId6">
            <a:alphaModFix/>
          </a:blip>
          <a:srcRect b="35472" l="32245" r="32597" t="34007"/>
          <a:stretch/>
        </p:blipFill>
        <p:spPr>
          <a:xfrm>
            <a:off x="7204400" y="1538900"/>
            <a:ext cx="1356199" cy="156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5"/>
          <p:cNvSpPr txBox="1"/>
          <p:nvPr>
            <p:ph type="title"/>
          </p:nvPr>
        </p:nvSpPr>
        <p:spPr>
          <a:xfrm>
            <a:off x="664850" y="549775"/>
            <a:ext cx="4688400" cy="31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chemeClr val="dk2"/>
                </a:solidFill>
              </a:rPr>
              <a:t>Detección de amenazas IoT basado en anomalías</a:t>
            </a:r>
            <a:endParaRPr sz="4000"/>
          </a:p>
        </p:txBody>
      </p:sp>
      <p:sp>
        <p:nvSpPr>
          <p:cNvPr id="305" name="Google Shape;305;p15"/>
          <p:cNvSpPr/>
          <p:nvPr/>
        </p:nvSpPr>
        <p:spPr>
          <a:xfrm>
            <a:off x="5353275" y="865200"/>
            <a:ext cx="2922600" cy="880500"/>
          </a:xfrm>
          <a:prstGeom prst="rect">
            <a:avLst/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/>
              <a:t>Monitorización</a:t>
            </a:r>
            <a:endParaRPr b="1" sz="2400"/>
          </a:p>
        </p:txBody>
      </p:sp>
      <p:sp>
        <p:nvSpPr>
          <p:cNvPr id="306" name="Google Shape;306;p15"/>
          <p:cNvSpPr/>
          <p:nvPr/>
        </p:nvSpPr>
        <p:spPr>
          <a:xfrm>
            <a:off x="5353275" y="2025089"/>
            <a:ext cx="2922600" cy="880500"/>
          </a:xfrm>
          <a:prstGeom prst="rect">
            <a:avLst/>
          </a:prstGeom>
          <a:solidFill>
            <a:srgbClr val="45818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/>
              <a:t>Detección (ML)</a:t>
            </a:r>
            <a:endParaRPr b="1" sz="2400"/>
          </a:p>
        </p:txBody>
      </p:sp>
      <p:sp>
        <p:nvSpPr>
          <p:cNvPr id="307" name="Google Shape;307;p15"/>
          <p:cNvSpPr/>
          <p:nvPr/>
        </p:nvSpPr>
        <p:spPr>
          <a:xfrm>
            <a:off x="5353275" y="3185001"/>
            <a:ext cx="2922600" cy="880500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/>
              <a:t>Alerta</a:t>
            </a:r>
            <a:endParaRPr b="1" sz="2400"/>
          </a:p>
        </p:txBody>
      </p:sp>
      <p:cxnSp>
        <p:nvCxnSpPr>
          <p:cNvPr id="308" name="Google Shape;308;p15"/>
          <p:cNvCxnSpPr>
            <a:stCxn id="305" idx="2"/>
            <a:endCxn id="306" idx="0"/>
          </p:cNvCxnSpPr>
          <p:nvPr/>
        </p:nvCxnSpPr>
        <p:spPr>
          <a:xfrm>
            <a:off x="6814575" y="1745700"/>
            <a:ext cx="0" cy="27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9" name="Google Shape;309;p15"/>
          <p:cNvCxnSpPr>
            <a:stCxn id="306" idx="2"/>
            <a:endCxn id="307" idx="0"/>
          </p:cNvCxnSpPr>
          <p:nvPr/>
        </p:nvCxnSpPr>
        <p:spPr>
          <a:xfrm>
            <a:off x="6814575" y="2905589"/>
            <a:ext cx="0" cy="27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6"/>
          <p:cNvSpPr txBox="1"/>
          <p:nvPr>
            <p:ph type="title"/>
          </p:nvPr>
        </p:nvSpPr>
        <p:spPr>
          <a:xfrm>
            <a:off x="287175" y="1509525"/>
            <a:ext cx="4045200" cy="12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Ámbito y contexto/Motivación*</a:t>
            </a:r>
            <a:endParaRPr/>
          </a:p>
        </p:txBody>
      </p:sp>
      <p:sp>
        <p:nvSpPr>
          <p:cNvPr id="315" name="Google Shape;315;p16"/>
          <p:cNvSpPr txBox="1"/>
          <p:nvPr>
            <p:ph idx="2" type="body"/>
          </p:nvPr>
        </p:nvSpPr>
        <p:spPr>
          <a:xfrm>
            <a:off x="4427325" y="728550"/>
            <a:ext cx="4045200" cy="36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El número de dispositivos IoT crece de manera exponencial.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Cada vez más, estos dispositivos son el objetivo de ataques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/>
              <a:t>Farming de BotNets para DDoS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sz="1400"/>
              <a:t>Intrusiones más sutiles</a:t>
            </a:r>
            <a:endParaRPr sz="1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Queremos detectar estos ataques y </a:t>
            </a:r>
            <a:r>
              <a:rPr b="1" lang="es" sz="1800"/>
              <a:t>prepararnos para los nuevos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7"/>
          <p:cNvSpPr txBox="1"/>
          <p:nvPr>
            <p:ph type="title"/>
          </p:nvPr>
        </p:nvSpPr>
        <p:spPr>
          <a:xfrm>
            <a:off x="287175" y="1509525"/>
            <a:ext cx="4045200" cy="12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Ámbito y contexto/Motivación*</a:t>
            </a:r>
            <a:endParaRPr/>
          </a:p>
        </p:txBody>
      </p:sp>
      <p:sp>
        <p:nvSpPr>
          <p:cNvPr id="321" name="Google Shape;321;p17"/>
          <p:cNvSpPr txBox="1"/>
          <p:nvPr>
            <p:ph idx="2" type="body"/>
          </p:nvPr>
        </p:nvSpPr>
        <p:spPr>
          <a:xfrm>
            <a:off x="4427325" y="661000"/>
            <a:ext cx="3906900" cy="3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Tradicionalmente, la detección de intrusiones se ha realizado a través de </a:t>
            </a:r>
            <a:r>
              <a:rPr b="1" lang="es" sz="1600"/>
              <a:t>firmas.</a:t>
            </a:r>
            <a:r>
              <a:rPr lang="es" sz="1600"/>
              <a:t>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Esto funciona especialmente bien contra sistemas con un comportamiento complejo y difícil de acotar: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Hosts, servidores, etc.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Los IoT son dispositivos </a:t>
            </a:r>
            <a:r>
              <a:rPr b="1" lang="es" sz="1600" u="sng"/>
              <a:t>simples</a:t>
            </a:r>
            <a:r>
              <a:rPr b="1" lang="es" sz="1600"/>
              <a:t> </a:t>
            </a:r>
            <a:r>
              <a:rPr lang="es" sz="1600"/>
              <a:t>y eso los hace mucho más </a:t>
            </a:r>
            <a:r>
              <a:rPr b="1" lang="es" sz="1600" u="sng"/>
              <a:t>predecibles</a:t>
            </a:r>
            <a:endParaRPr b="1" sz="1600" u="sng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8"/>
          <p:cNvSpPr txBox="1"/>
          <p:nvPr>
            <p:ph type="title"/>
          </p:nvPr>
        </p:nvSpPr>
        <p:spPr>
          <a:xfrm>
            <a:off x="287175" y="1509525"/>
            <a:ext cx="4045200" cy="12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Motivación</a:t>
            </a:r>
            <a:endParaRPr/>
          </a:p>
        </p:txBody>
      </p:sp>
      <p:sp>
        <p:nvSpPr>
          <p:cNvPr id="327" name="Google Shape;327;p18"/>
          <p:cNvSpPr txBox="1"/>
          <p:nvPr>
            <p:ph idx="2" type="body"/>
          </p:nvPr>
        </p:nvSpPr>
        <p:spPr>
          <a:xfrm>
            <a:off x="4396800" y="740650"/>
            <a:ext cx="3906900" cy="3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s" sz="1600">
                <a:solidFill>
                  <a:srgbClr val="CC0000"/>
                </a:solidFill>
              </a:rPr>
              <a:t>Problema</a:t>
            </a:r>
            <a:r>
              <a:rPr lang="es" sz="1600"/>
              <a:t>: No existen soluciones IDS gratuitas orientadas hacia la detección de malware en IoT. Por ejemplo, algunas de los proyectos más conocidos son: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Snort: Reglas predefinidas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Suricata: Reglas predefinidas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s" sz="1600">
                <a:solidFill>
                  <a:srgbClr val="BF9000"/>
                </a:solidFill>
              </a:rPr>
              <a:t>Requisito</a:t>
            </a:r>
            <a:r>
              <a:rPr lang="es" sz="1600"/>
              <a:t>: Necesitamos un sistema capaz de detectar amenazas en condiciones predecibles.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¡Este es el reto perfecto para usar Machine Learning!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"/>
          <p:cNvSpPr txBox="1"/>
          <p:nvPr>
            <p:ph type="title"/>
          </p:nvPr>
        </p:nvSpPr>
        <p:spPr>
          <a:xfrm>
            <a:off x="1292925" y="76170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Estado del arte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33" name="Google Shape;333;p19"/>
          <p:cNvSpPr txBox="1"/>
          <p:nvPr>
            <p:ph idx="1" type="body"/>
          </p:nvPr>
        </p:nvSpPr>
        <p:spPr>
          <a:xfrm>
            <a:off x="553050" y="1990050"/>
            <a:ext cx="37098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Soluciones existentes</a:t>
            </a:r>
            <a:endParaRPr sz="18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IoT Security - ElevenPaths </a:t>
            </a:r>
            <a:r>
              <a:rPr lang="es" sz="1600">
                <a:solidFill>
                  <a:srgbClr val="CC0000"/>
                </a:solidFill>
              </a:rPr>
              <a:t>(Privativo)</a:t>
            </a:r>
            <a:endParaRPr sz="1600">
              <a:solidFill>
                <a:srgbClr val="CC0000"/>
              </a:solidFill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ZingBox IoT </a:t>
            </a:r>
            <a:r>
              <a:rPr lang="es" sz="1600">
                <a:solidFill>
                  <a:srgbClr val="CC0000"/>
                </a:solidFill>
              </a:rPr>
              <a:t>(Privativo)</a:t>
            </a:r>
            <a:endParaRPr sz="1600">
              <a:solidFill>
                <a:srgbClr val="CC0000"/>
              </a:solidFill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Hogzilla (Open source)</a:t>
            </a:r>
            <a:endParaRPr sz="1600"/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s" sz="1600"/>
              <a:t>Algunas </a:t>
            </a:r>
            <a:r>
              <a:rPr lang="es" sz="1600">
                <a:solidFill>
                  <a:srgbClr val="CC0000"/>
                </a:solidFill>
              </a:rPr>
              <a:t>limitaciones</a:t>
            </a:r>
            <a:endParaRPr sz="1600">
              <a:solidFill>
                <a:srgbClr val="CC0000"/>
              </a:solidFill>
            </a:endParaRPr>
          </a:p>
        </p:txBody>
      </p:sp>
      <p:sp>
        <p:nvSpPr>
          <p:cNvPr id="334" name="Google Shape;334;p19"/>
          <p:cNvSpPr txBox="1"/>
          <p:nvPr>
            <p:ph idx="2" type="body"/>
          </p:nvPr>
        </p:nvSpPr>
        <p:spPr>
          <a:xfrm>
            <a:off x="4311025" y="1990050"/>
            <a:ext cx="4444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 sz="1800"/>
              <a:t>Nuestro proyecto: IoT Vigilant</a:t>
            </a:r>
            <a:endParaRPr b="1"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>
                <a:solidFill>
                  <a:srgbClr val="38761D"/>
                </a:solidFill>
              </a:rPr>
              <a:t>Open source</a:t>
            </a:r>
            <a:r>
              <a:rPr lang="es" sz="1600"/>
              <a:t> ANIDS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s" sz="1600"/>
              <a:t>Algoritmo de detección </a:t>
            </a:r>
            <a:r>
              <a:rPr lang="es" sz="1600">
                <a:solidFill>
                  <a:srgbClr val="38761D"/>
                </a:solidFill>
              </a:rPr>
              <a:t>mejorado</a:t>
            </a:r>
            <a:r>
              <a:rPr lang="es" sz="1600"/>
              <a:t>: 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s" sz="1600"/>
              <a:t>Basado en técnicas de Machine Learning no supervisado avanzadas.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600"/>
              <a:buChar char="○"/>
            </a:pPr>
            <a:r>
              <a:rPr lang="es" sz="1600">
                <a:solidFill>
                  <a:srgbClr val="38761D"/>
                </a:solidFill>
              </a:rPr>
              <a:t>Despliegue sencillo</a:t>
            </a:r>
            <a:endParaRPr sz="16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0"/>
          <p:cNvSpPr txBox="1"/>
          <p:nvPr>
            <p:ph type="title"/>
          </p:nvPr>
        </p:nvSpPr>
        <p:spPr>
          <a:xfrm>
            <a:off x="1231475" y="369775"/>
            <a:ext cx="4045200" cy="12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</a:t>
            </a:r>
            <a:endParaRPr/>
          </a:p>
        </p:txBody>
      </p:sp>
      <p:sp>
        <p:nvSpPr>
          <p:cNvPr id="340" name="Google Shape;340;p20"/>
          <p:cNvSpPr txBox="1"/>
          <p:nvPr>
            <p:ph idx="2" type="body"/>
          </p:nvPr>
        </p:nvSpPr>
        <p:spPr>
          <a:xfrm>
            <a:off x="438275" y="1523650"/>
            <a:ext cx="3552600" cy="4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s" sz="2400"/>
              <a:t>“Unsupervised ANIDS” </a:t>
            </a:r>
            <a:endParaRPr sz="2400"/>
          </a:p>
        </p:txBody>
      </p:sp>
      <p:sp>
        <p:nvSpPr>
          <p:cNvPr id="341" name="Google Shape;341;p20"/>
          <p:cNvSpPr txBox="1"/>
          <p:nvPr/>
        </p:nvSpPr>
        <p:spPr>
          <a:xfrm>
            <a:off x="5222425" y="1523650"/>
            <a:ext cx="29319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IDS:</a:t>
            </a: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Intrusion Detection System</a:t>
            </a:r>
            <a:endParaRPr/>
          </a:p>
        </p:txBody>
      </p:sp>
      <p:sp>
        <p:nvSpPr>
          <p:cNvPr id="342" name="Google Shape;342;p20"/>
          <p:cNvSpPr txBox="1"/>
          <p:nvPr/>
        </p:nvSpPr>
        <p:spPr>
          <a:xfrm>
            <a:off x="5222300" y="4066675"/>
            <a:ext cx="26928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Unsupervised</a:t>
            </a: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No requiere conocimiento previo o entrenamiento </a:t>
            </a:r>
            <a:endParaRPr/>
          </a:p>
        </p:txBody>
      </p:sp>
      <p:sp>
        <p:nvSpPr>
          <p:cNvPr id="343" name="Google Shape;343;p20"/>
          <p:cNvSpPr txBox="1"/>
          <p:nvPr/>
        </p:nvSpPr>
        <p:spPr>
          <a:xfrm>
            <a:off x="5222300" y="3082700"/>
            <a:ext cx="24477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Anomaly-Based</a:t>
            </a: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: Detección de comportamientos anómalos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20"/>
          <p:cNvSpPr txBox="1"/>
          <p:nvPr/>
        </p:nvSpPr>
        <p:spPr>
          <a:xfrm>
            <a:off x="5222425" y="2303171"/>
            <a:ext cx="29319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Network: </a:t>
            </a:r>
            <a:r>
              <a:rPr lang="es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en contraposición a “host”</a:t>
            </a:r>
            <a:endParaRPr/>
          </a:p>
        </p:txBody>
      </p:sp>
      <p:cxnSp>
        <p:nvCxnSpPr>
          <p:cNvPr id="345" name="Google Shape;345;p20"/>
          <p:cNvCxnSpPr>
            <a:stCxn id="340" idx="2"/>
            <a:endCxn id="341" idx="1"/>
          </p:cNvCxnSpPr>
          <p:nvPr/>
        </p:nvCxnSpPr>
        <p:spPr>
          <a:xfrm rot="-5400000">
            <a:off x="3616325" y="326500"/>
            <a:ext cx="204300" cy="3007800"/>
          </a:xfrm>
          <a:prstGeom prst="bentConnector4">
            <a:avLst>
              <a:gd fmla="val -116386" name="adj1"/>
              <a:gd fmla="val 79529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46" name="Google Shape;346;p20"/>
          <p:cNvCxnSpPr>
            <a:stCxn id="340" idx="2"/>
            <a:endCxn id="344" idx="1"/>
          </p:cNvCxnSpPr>
          <p:nvPr/>
        </p:nvCxnSpPr>
        <p:spPr>
          <a:xfrm flipH="1" rot="-5400000">
            <a:off x="3430925" y="716200"/>
            <a:ext cx="575100" cy="3007800"/>
          </a:xfrm>
          <a:prstGeom prst="bentConnector2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47" name="Google Shape;347;p20"/>
          <p:cNvCxnSpPr>
            <a:stCxn id="340" idx="2"/>
            <a:endCxn id="343" idx="1"/>
          </p:cNvCxnSpPr>
          <p:nvPr/>
        </p:nvCxnSpPr>
        <p:spPr>
          <a:xfrm flipH="1" rot="-5400000">
            <a:off x="3041225" y="1105900"/>
            <a:ext cx="1354500" cy="3007800"/>
          </a:xfrm>
          <a:prstGeom prst="bentConnector2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48" name="Google Shape;348;p20"/>
          <p:cNvCxnSpPr>
            <a:stCxn id="340" idx="2"/>
            <a:endCxn id="342" idx="1"/>
          </p:cNvCxnSpPr>
          <p:nvPr/>
        </p:nvCxnSpPr>
        <p:spPr>
          <a:xfrm flipH="1" rot="-5400000">
            <a:off x="2568275" y="1578850"/>
            <a:ext cx="2300400" cy="3007800"/>
          </a:xfrm>
          <a:prstGeom prst="bentConnector2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1"/>
          <p:cNvSpPr txBox="1"/>
          <p:nvPr>
            <p:ph type="title"/>
          </p:nvPr>
        </p:nvSpPr>
        <p:spPr>
          <a:xfrm>
            <a:off x="287175" y="1509525"/>
            <a:ext cx="4045200" cy="12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Aspectos r</a:t>
            </a:r>
            <a:r>
              <a:rPr lang="es"/>
              <a:t>elevantes</a:t>
            </a:r>
            <a:endParaRPr/>
          </a:p>
        </p:txBody>
      </p:sp>
      <p:sp>
        <p:nvSpPr>
          <p:cNvPr id="354" name="Google Shape;354;p21"/>
          <p:cNvSpPr txBox="1"/>
          <p:nvPr>
            <p:ph idx="2" type="body"/>
          </p:nvPr>
        </p:nvSpPr>
        <p:spPr>
          <a:xfrm>
            <a:off x="4427325" y="661000"/>
            <a:ext cx="39069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Utilizamos un framework completo de herramientas </a:t>
            </a:r>
            <a:r>
              <a:rPr b="1" lang="es" sz="1800"/>
              <a:t>Open-Source</a:t>
            </a:r>
            <a:r>
              <a:rPr lang="es" sz="1800"/>
              <a:t>:</a:t>
            </a:r>
            <a:endParaRPr sz="1800"/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/>
              <a:t>Grafana</a:t>
            </a:r>
            <a:endParaRPr sz="1800"/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/>
              <a:t>Elasticsearch</a:t>
            </a:r>
            <a:endParaRPr sz="1800"/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/>
              <a:t>scapy</a:t>
            </a:r>
            <a:endParaRPr sz="1800"/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/>
              <a:t>Scikit-learn</a:t>
            </a:r>
            <a:endParaRPr sz="1800"/>
          </a:p>
          <a:p>
            <a:pPr indent="-3429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" sz="1800"/>
              <a:t>...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La idea sobre la que está basado el sistema permite agregar </a:t>
            </a:r>
            <a:r>
              <a:rPr b="1" lang="es" sz="1800"/>
              <a:t>múltiples instancias para aumentar la efectividad</a:t>
            </a:r>
            <a:r>
              <a:rPr lang="es" sz="1800"/>
              <a:t> del algoritmo.</a:t>
            </a:r>
            <a:endParaRPr sz="1800"/>
          </a:p>
        </p:txBody>
      </p:sp>
      <p:sp>
        <p:nvSpPr>
          <p:cNvPr id="355" name="Google Shape;355;p21"/>
          <p:cNvSpPr txBox="1"/>
          <p:nvPr/>
        </p:nvSpPr>
        <p:spPr>
          <a:xfrm>
            <a:off x="468800" y="2387750"/>
            <a:ext cx="2857500" cy="113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